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9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18" autoAdjust="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755F2-E957-433A-9E00-90E982E88202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DB2FB-95A5-4CE9-B582-E97BF071C4F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DB2FB-95A5-4CE9-B582-E97BF071C4F7}" type="slidenum">
              <a:rPr lang="pl-PL" smtClean="0"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DB2FB-95A5-4CE9-B582-E97BF071C4F7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12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420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512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51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716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641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13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329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5037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48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9823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0773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2961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6902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699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7ADDDC4-E504-4212-9007-C74EFE433065}" type="datetimeFigureOut">
              <a:rPr lang="pl-PL" smtClean="0"/>
              <a:t>21.05.2022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6010041-3318-4937-A1FF-CA46925E23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7682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07500" y="4817533"/>
            <a:ext cx="7929000" cy="1635803"/>
          </a:xfrm>
        </p:spPr>
        <p:txBody>
          <a:bodyPr>
            <a:noAutofit/>
          </a:bodyPr>
          <a:lstStyle/>
          <a:p>
            <a:r>
              <a:rPr lang="pl-PL" sz="6000" dirty="0">
                <a:latin typeface="Aharoni" panose="02010803020104030203" pitchFamily="2" charset="-79"/>
                <a:cs typeface="Aharoni" panose="02010803020104030203" pitchFamily="2" charset="-79"/>
              </a:rPr>
              <a:t>Czy znasz swoje prawa?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FC73E11-3095-1602-9040-DC3FECAA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92" y="640080"/>
            <a:ext cx="4803648" cy="360273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7525BE2-F87B-F72E-B9C3-432A90D5B05C}"/>
              </a:ext>
            </a:extLst>
          </p:cNvPr>
          <p:cNvSpPr txBox="1"/>
          <p:nvPr/>
        </p:nvSpPr>
        <p:spPr>
          <a:xfrm>
            <a:off x="6516216" y="6459016"/>
            <a:ext cx="2880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/>
              <a:t>Źródło: szkolny statut, Google,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AD47858-7A44-47E5-AC94-E528B41D1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6141249-3231-2330-9106-0D98C2EDE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00" y="639097"/>
            <a:ext cx="2651009" cy="394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cs typeface="+mj-cs"/>
              </a:rPr>
              <a:t>Uczeń</a:t>
            </a:r>
            <a:r>
              <a:rPr lang="en-US" sz="5400" dirty="0">
                <a:cs typeface="+mj-cs"/>
              </a:rPr>
              <a:t> ma </a:t>
            </a:r>
            <a:r>
              <a:rPr lang="en-US" sz="5400" dirty="0" err="1">
                <a:cs typeface="+mj-cs"/>
              </a:rPr>
              <a:t>prawo</a:t>
            </a:r>
            <a:r>
              <a:rPr lang="en-US" sz="5400" dirty="0">
                <a:cs typeface="+mj-cs"/>
              </a:rPr>
              <a:t> do…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63C51E-4C59-4602-8432-5BB95E37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7993" y="0"/>
            <a:ext cx="566470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53BD741A-3F41-45C2-A7D1-440BB2354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67789" y="958640"/>
            <a:ext cx="4693613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Diploma Roll">
            <a:extLst>
              <a:ext uri="{FF2B5EF4-FFF2-40B4-BE49-F238E27FC236}">
                <a16:creationId xmlns:a16="http://schemas.microsoft.com/office/drawing/2014/main" id="{207454F9-9354-1088-7DA4-47825EA86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09088" y="1302730"/>
            <a:ext cx="4222831" cy="42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6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2746" y="260648"/>
            <a:ext cx="7526338" cy="2971051"/>
          </a:xfrm>
        </p:spPr>
        <p:txBody>
          <a:bodyPr>
            <a:normAutofit fontScale="90000"/>
          </a:bodyPr>
          <a:lstStyle/>
          <a:p>
            <a:r>
              <a:rPr lang="pl-PL" dirty="0"/>
              <a:t>1.Zapoznania się z programami nauczania poszczególnych przedmiotów.</a:t>
            </a:r>
          </a:p>
        </p:txBody>
      </p:sp>
      <p:pic>
        <p:nvPicPr>
          <p:cNvPr id="1026" name="Picture 2" descr="Top 10 książek o designie! | CzasNaWnętrz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626302"/>
            <a:ext cx="5847746" cy="1894920"/>
          </a:xfrm>
          <a:prstGeom prst="rect">
            <a:avLst/>
          </a:prstGeom>
          <a:noFill/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685508B-2FAA-6CC5-4DC2-9C41CD449C9F}"/>
              </a:ext>
            </a:extLst>
          </p:cNvPr>
          <p:cNvSpPr txBox="1"/>
          <p:nvPr/>
        </p:nvSpPr>
        <p:spPr>
          <a:xfrm>
            <a:off x="6855516" y="647039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BF571F5A-5B47-4ED1-9A81-77E3D7FC1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 bwMode="white">
          <a:xfrm>
            <a:off x="0" y="4525094"/>
            <a:ext cx="9152363" cy="2344057"/>
            <a:chOff x="0" y="4525094"/>
            <a:chExt cx="12203151" cy="2344057"/>
          </a:xfrm>
        </p:grpSpPr>
        <p:sp>
          <p:nvSpPr>
            <p:cNvPr id="74" name="Freeform 9">
              <a:extLst>
                <a:ext uri="{FF2B5EF4-FFF2-40B4-BE49-F238E27FC236}">
                  <a16:creationId xmlns:a16="http://schemas.microsoft.com/office/drawing/2014/main" id="{0F5FD9C0-86C8-46B5-B4BF-7174981A9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0" y="4525094"/>
              <a:ext cx="12192000" cy="2332906"/>
            </a:xfrm>
            <a:custGeom>
              <a:avLst/>
              <a:gdLst>
                <a:gd name="connsiteX0" fmla="*/ 0 w 12192000"/>
                <a:gd name="connsiteY0" fmla="*/ 0 h 2332906"/>
                <a:gd name="connsiteX1" fmla="*/ 1996017 w 12192000"/>
                <a:gd name="connsiteY1" fmla="*/ 0 h 2332906"/>
                <a:gd name="connsiteX2" fmla="*/ 2377017 w 12192000"/>
                <a:gd name="connsiteY2" fmla="*/ 263783 h 2332906"/>
                <a:gd name="connsiteX3" fmla="*/ 2385484 w 12192000"/>
                <a:gd name="connsiteY3" fmla="*/ 266713 h 2332906"/>
                <a:gd name="connsiteX4" fmla="*/ 2398184 w 12192000"/>
                <a:gd name="connsiteY4" fmla="*/ 271110 h 2332906"/>
                <a:gd name="connsiteX5" fmla="*/ 2410883 w 12192000"/>
                <a:gd name="connsiteY5" fmla="*/ 275506 h 2332906"/>
                <a:gd name="connsiteX6" fmla="*/ 2421467 w 12192000"/>
                <a:gd name="connsiteY6" fmla="*/ 275506 h 2332906"/>
                <a:gd name="connsiteX7" fmla="*/ 2434167 w 12192000"/>
                <a:gd name="connsiteY7" fmla="*/ 275506 h 2332906"/>
                <a:gd name="connsiteX8" fmla="*/ 2444750 w 12192000"/>
                <a:gd name="connsiteY8" fmla="*/ 271110 h 2332906"/>
                <a:gd name="connsiteX9" fmla="*/ 2457450 w 12192000"/>
                <a:gd name="connsiteY9" fmla="*/ 266713 h 2332906"/>
                <a:gd name="connsiteX10" fmla="*/ 2465917 w 12192000"/>
                <a:gd name="connsiteY10" fmla="*/ 263783 h 2332906"/>
                <a:gd name="connsiteX11" fmla="*/ 2846917 w 12192000"/>
                <a:gd name="connsiteY11" fmla="*/ 0 h 2332906"/>
                <a:gd name="connsiteX12" fmla="*/ 12192000 w 12192000"/>
                <a:gd name="connsiteY12" fmla="*/ 0 h 2332906"/>
                <a:gd name="connsiteX13" fmla="*/ 12192000 w 12192000"/>
                <a:gd name="connsiteY13" fmla="*/ 2332906 h 2332906"/>
                <a:gd name="connsiteX14" fmla="*/ 0 w 12192000"/>
                <a:gd name="connsiteY14" fmla="*/ 2332906 h 233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332906">
                  <a:moveTo>
                    <a:pt x="0" y="0"/>
                  </a:moveTo>
                  <a:lnTo>
                    <a:pt x="1996017" y="0"/>
                  </a:lnTo>
                  <a:lnTo>
                    <a:pt x="2377017" y="263783"/>
                  </a:lnTo>
                  <a:lnTo>
                    <a:pt x="2385484" y="266713"/>
                  </a:lnTo>
                  <a:lnTo>
                    <a:pt x="2398184" y="271110"/>
                  </a:lnTo>
                  <a:lnTo>
                    <a:pt x="2410883" y="275506"/>
                  </a:lnTo>
                  <a:lnTo>
                    <a:pt x="2421467" y="275506"/>
                  </a:lnTo>
                  <a:lnTo>
                    <a:pt x="2434167" y="275506"/>
                  </a:lnTo>
                  <a:lnTo>
                    <a:pt x="2444750" y="271110"/>
                  </a:lnTo>
                  <a:lnTo>
                    <a:pt x="2457450" y="266713"/>
                  </a:lnTo>
                  <a:lnTo>
                    <a:pt x="2465917" y="263783"/>
                  </a:lnTo>
                  <a:lnTo>
                    <a:pt x="2846917" y="0"/>
                  </a:lnTo>
                  <a:lnTo>
                    <a:pt x="12192000" y="0"/>
                  </a:lnTo>
                  <a:lnTo>
                    <a:pt x="12192000" y="2332906"/>
                  </a:lnTo>
                  <a:lnTo>
                    <a:pt x="0" y="2332906"/>
                  </a:lnTo>
                  <a:close/>
                </a:path>
              </a:pathLst>
            </a:custGeom>
            <a:solidFill>
              <a:schemeClr val="bg1">
                <a:lumMod val="85000"/>
                <a:lumOff val="1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BA3C5ED0-389B-4847-A311-3DE4805B8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 flipH="1">
              <a:off x="3820" y="4536245"/>
              <a:ext cx="5660999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0C9E148B-6D52-4E09-9066-65A3303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4813714" y="4536245"/>
              <a:ext cx="7389437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44369" y="6003687"/>
            <a:ext cx="7929000" cy="77952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pl-PL" sz="3600" dirty="0"/>
              <a:t>2. Właściwie zorganizowanego procesu kształcenia zgodnie z zasadami higieny pracy umysłowej.</a:t>
            </a:r>
          </a:p>
        </p:txBody>
      </p:sp>
      <p:pic>
        <p:nvPicPr>
          <p:cNvPr id="15364" name="Picture 4" descr="ŚWIAT CZŁOWIEKA: Mózg - Zafascynowana życie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593" y="752932"/>
            <a:ext cx="4032276" cy="3377031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</p:spPr>
      </p:pic>
      <p:pic>
        <p:nvPicPr>
          <p:cNvPr id="15362" name="Picture 2" descr="Mycie rąk może chronić przed wirusami. Jak robić to skutecznie?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35133" y="1140052"/>
            <a:ext cx="4032277" cy="2106864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A9A3600-DEAE-6AC9-C484-286DE0434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769" y="6513927"/>
            <a:ext cx="2054530" cy="2804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" y="44625"/>
            <a:ext cx="4568314" cy="46805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4000" dirty="0"/>
              <a:t>3. Życzliwego, podmiotowego traktowania w procesie kształcenia i wychowania.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356939-E85F-4AD3-B574-8F8C91A4D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5687" y="0"/>
            <a:ext cx="456831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14">
            <a:extLst>
              <a:ext uri="{FF2B5EF4-FFF2-40B4-BE49-F238E27FC236}">
                <a16:creationId xmlns:a16="http://schemas.microsoft.com/office/drawing/2014/main" id="{A374A477-3F18-4367-9F4F-41EF32804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7244" y="958640"/>
            <a:ext cx="3594158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Plakat Duży uśmiech emotikon z kciuki do góry na wymiar • emotikony, twarz,  emotikony • REDRO.pl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01169" y="2267508"/>
            <a:ext cx="3130750" cy="2293274"/>
          </a:xfrm>
          <a:prstGeom prst="rect">
            <a:avLst/>
          </a:prstGeom>
          <a:noFill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BD30CB6-A48D-4321-C7C8-982D2EA082FA}"/>
              </a:ext>
            </a:extLst>
          </p:cNvPr>
          <p:cNvSpPr txBox="1"/>
          <p:nvPr/>
        </p:nvSpPr>
        <p:spPr>
          <a:xfrm>
            <a:off x="107504" y="6524773"/>
            <a:ext cx="47111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5182" y="840211"/>
            <a:ext cx="7524003" cy="970450"/>
          </a:xfrm>
        </p:spPr>
        <p:txBody>
          <a:bodyPr>
            <a:normAutofit fontScale="90000"/>
          </a:bodyPr>
          <a:lstStyle/>
          <a:p>
            <a:r>
              <a:rPr lang="pl-PL" dirty="0"/>
              <a:t>4.Opieki wychowawczej i zapewnienia warunków bezpieczeństwa.</a:t>
            </a:r>
          </a:p>
        </p:txBody>
      </p:sp>
      <p:pic>
        <p:nvPicPr>
          <p:cNvPr id="19464" name="Picture 8" descr="Bezpieczeństwo – podaj dalej! - Aktualności - Informacje prasowe -  Mota-Engil Central Euro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2369485"/>
            <a:ext cx="6929486" cy="4335259"/>
          </a:xfrm>
          <a:prstGeom prst="rect">
            <a:avLst/>
          </a:prstGeom>
          <a:noFill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27E35AC-988E-75BC-EB25-FD536AB18FF8}"/>
              </a:ext>
            </a:extLst>
          </p:cNvPr>
          <p:cNvSpPr txBox="1"/>
          <p:nvPr/>
        </p:nvSpPr>
        <p:spPr>
          <a:xfrm>
            <a:off x="6804248" y="6677563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obot and Man are Talking. Vector Black Outline Image. Stock Vector -  Illustration of discussing, male: 1681921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936" y="2647742"/>
            <a:ext cx="4511089" cy="3834426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62769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dirty="0"/>
              <a:t>5.Swobody w wyrażaniu myśli i przekonań. </a:t>
            </a:r>
          </a:p>
        </p:txBody>
      </p:sp>
      <p:pic>
        <p:nvPicPr>
          <p:cNvPr id="4" name="Obraz 3" descr="young-handsome-man-with-beard-having-conversation-talking-on-the-smartphone-happy-with-big-smile-doing-ok-sign-thumb-up-with-fingers-excellent-sign-700-21586118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87" y="2782180"/>
            <a:ext cx="3105838" cy="1893804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45F8D7F-98F2-9CFC-2D1D-CC8C2C8EF738}"/>
              </a:ext>
            </a:extLst>
          </p:cNvPr>
          <p:cNvSpPr txBox="1"/>
          <p:nvPr/>
        </p:nvSpPr>
        <p:spPr>
          <a:xfrm>
            <a:off x="5508104" y="3128918"/>
            <a:ext cx="10613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solidFill>
                  <a:schemeClr val="bg1"/>
                </a:solidFill>
              </a:rPr>
              <a:t>Witaj, wierzę w Boga, a ty?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1C00C00-E207-E643-2393-72D473ECF092}"/>
              </a:ext>
            </a:extLst>
          </p:cNvPr>
          <p:cNvSpPr txBox="1"/>
          <p:nvPr/>
        </p:nvSpPr>
        <p:spPr>
          <a:xfrm>
            <a:off x="6516216" y="3122744"/>
            <a:ext cx="126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bg1"/>
                </a:solidFill>
              </a:rPr>
              <a:t>Cześć, ja jestem innej wiary, nie wierzę w Boga.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5DA59C7-ED1C-348C-76E2-9595D609460C}"/>
              </a:ext>
            </a:extLst>
          </p:cNvPr>
          <p:cNvSpPr txBox="1"/>
          <p:nvPr/>
        </p:nvSpPr>
        <p:spPr>
          <a:xfrm>
            <a:off x="6855516" y="6560090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91445" y="836712"/>
            <a:ext cx="7524003" cy="970450"/>
          </a:xfrm>
        </p:spPr>
        <p:txBody>
          <a:bodyPr>
            <a:normAutofit fontScale="90000"/>
          </a:bodyPr>
          <a:lstStyle/>
          <a:p>
            <a:r>
              <a:rPr lang="pl-PL" dirty="0"/>
              <a:t>6.Sprawiedliwej, umotywowanej i jawnej oceny ustalonej na podstawie znanych kryteriów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Wyśmienicie </a:t>
            </a:r>
          </a:p>
        </p:txBody>
      </p:sp>
      <p:pic>
        <p:nvPicPr>
          <p:cNvPr id="21506" name="Picture 2" descr="C:\Users\Uczen01\Desktop\20160622-102200-53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780" y="2708432"/>
            <a:ext cx="7143800" cy="3929019"/>
          </a:xfrm>
          <a:prstGeom prst="rect">
            <a:avLst/>
          </a:prstGeom>
          <a:noFill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1C994FD-71A9-247B-DAEC-C03C868E4AC8}"/>
              </a:ext>
            </a:extLst>
          </p:cNvPr>
          <p:cNvSpPr txBox="1"/>
          <p:nvPr/>
        </p:nvSpPr>
        <p:spPr>
          <a:xfrm>
            <a:off x="7020272" y="660408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 6">
            <a:extLst>
              <a:ext uri="{FF2B5EF4-FFF2-40B4-BE49-F238E27FC236}">
                <a16:creationId xmlns:a16="http://schemas.microsoft.com/office/drawing/2014/main" id="{2AAB8AA0-1558-4F8A-9A8A-B59E5FD3C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a14="http://schemas.microsoft.com/office/drawing/2010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F571F5A-5B47-4ED1-9A81-77E3D7FC1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 bwMode="white">
          <a:xfrm>
            <a:off x="0" y="4525094"/>
            <a:ext cx="9152363" cy="2344057"/>
            <a:chOff x="0" y="4525094"/>
            <a:chExt cx="12203151" cy="2344057"/>
          </a:xfrm>
        </p:grpSpPr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0F5FD9C0-86C8-46B5-B4BF-7174981A9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0" y="4525094"/>
              <a:ext cx="12192000" cy="2332906"/>
            </a:xfrm>
            <a:custGeom>
              <a:avLst/>
              <a:gdLst>
                <a:gd name="connsiteX0" fmla="*/ 0 w 12192000"/>
                <a:gd name="connsiteY0" fmla="*/ 0 h 2332906"/>
                <a:gd name="connsiteX1" fmla="*/ 1996017 w 12192000"/>
                <a:gd name="connsiteY1" fmla="*/ 0 h 2332906"/>
                <a:gd name="connsiteX2" fmla="*/ 2377017 w 12192000"/>
                <a:gd name="connsiteY2" fmla="*/ 263783 h 2332906"/>
                <a:gd name="connsiteX3" fmla="*/ 2385484 w 12192000"/>
                <a:gd name="connsiteY3" fmla="*/ 266713 h 2332906"/>
                <a:gd name="connsiteX4" fmla="*/ 2398184 w 12192000"/>
                <a:gd name="connsiteY4" fmla="*/ 271110 h 2332906"/>
                <a:gd name="connsiteX5" fmla="*/ 2410883 w 12192000"/>
                <a:gd name="connsiteY5" fmla="*/ 275506 h 2332906"/>
                <a:gd name="connsiteX6" fmla="*/ 2421467 w 12192000"/>
                <a:gd name="connsiteY6" fmla="*/ 275506 h 2332906"/>
                <a:gd name="connsiteX7" fmla="*/ 2434167 w 12192000"/>
                <a:gd name="connsiteY7" fmla="*/ 275506 h 2332906"/>
                <a:gd name="connsiteX8" fmla="*/ 2444750 w 12192000"/>
                <a:gd name="connsiteY8" fmla="*/ 271110 h 2332906"/>
                <a:gd name="connsiteX9" fmla="*/ 2457450 w 12192000"/>
                <a:gd name="connsiteY9" fmla="*/ 266713 h 2332906"/>
                <a:gd name="connsiteX10" fmla="*/ 2465917 w 12192000"/>
                <a:gd name="connsiteY10" fmla="*/ 263783 h 2332906"/>
                <a:gd name="connsiteX11" fmla="*/ 2846917 w 12192000"/>
                <a:gd name="connsiteY11" fmla="*/ 0 h 2332906"/>
                <a:gd name="connsiteX12" fmla="*/ 12192000 w 12192000"/>
                <a:gd name="connsiteY12" fmla="*/ 0 h 2332906"/>
                <a:gd name="connsiteX13" fmla="*/ 12192000 w 12192000"/>
                <a:gd name="connsiteY13" fmla="*/ 2332906 h 2332906"/>
                <a:gd name="connsiteX14" fmla="*/ 0 w 12192000"/>
                <a:gd name="connsiteY14" fmla="*/ 2332906 h 233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332906">
                  <a:moveTo>
                    <a:pt x="0" y="0"/>
                  </a:moveTo>
                  <a:lnTo>
                    <a:pt x="1996017" y="0"/>
                  </a:lnTo>
                  <a:lnTo>
                    <a:pt x="2377017" y="263783"/>
                  </a:lnTo>
                  <a:lnTo>
                    <a:pt x="2385484" y="266713"/>
                  </a:lnTo>
                  <a:lnTo>
                    <a:pt x="2398184" y="271110"/>
                  </a:lnTo>
                  <a:lnTo>
                    <a:pt x="2410883" y="275506"/>
                  </a:lnTo>
                  <a:lnTo>
                    <a:pt x="2421467" y="275506"/>
                  </a:lnTo>
                  <a:lnTo>
                    <a:pt x="2434167" y="275506"/>
                  </a:lnTo>
                  <a:lnTo>
                    <a:pt x="2444750" y="271110"/>
                  </a:lnTo>
                  <a:lnTo>
                    <a:pt x="2457450" y="266713"/>
                  </a:lnTo>
                  <a:lnTo>
                    <a:pt x="2465917" y="263783"/>
                  </a:lnTo>
                  <a:lnTo>
                    <a:pt x="2846917" y="0"/>
                  </a:lnTo>
                  <a:lnTo>
                    <a:pt x="12192000" y="0"/>
                  </a:lnTo>
                  <a:lnTo>
                    <a:pt x="12192000" y="2332906"/>
                  </a:lnTo>
                  <a:lnTo>
                    <a:pt x="0" y="2332906"/>
                  </a:lnTo>
                  <a:close/>
                </a:path>
              </a:pathLst>
            </a:custGeom>
            <a:solidFill>
              <a:schemeClr val="bg1">
                <a:lumMod val="85000"/>
                <a:lumOff val="1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Isosceles Triangle 78">
              <a:extLst>
                <a:ext uri="{FF2B5EF4-FFF2-40B4-BE49-F238E27FC236}">
                  <a16:creationId xmlns:a16="http://schemas.microsoft.com/office/drawing/2014/main" id="{BA3C5ED0-389B-4847-A311-3DE4805B8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 flipH="1">
              <a:off x="3820" y="4536245"/>
              <a:ext cx="5660999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0C9E148B-6D52-4E09-9066-65A3303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4813714" y="4536245"/>
              <a:ext cx="7389437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5620480"/>
            <a:ext cx="7929000" cy="77952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cs typeface="+mj-cs"/>
              </a:rPr>
              <a:t>7.Powiadamiania go o </a:t>
            </a:r>
            <a:r>
              <a:rPr lang="en-US" sz="3600" dirty="0" err="1">
                <a:cs typeface="+mj-cs"/>
              </a:rPr>
              <a:t>terminie</a:t>
            </a:r>
            <a:r>
              <a:rPr lang="en-US" sz="3600" dirty="0">
                <a:cs typeface="+mj-cs"/>
              </a:rPr>
              <a:t> </a:t>
            </a:r>
            <a:r>
              <a:rPr lang="en-US" sz="3600" dirty="0" err="1">
                <a:cs typeface="+mj-cs"/>
              </a:rPr>
              <a:t>i</a:t>
            </a:r>
            <a:r>
              <a:rPr lang="en-US" sz="3600" dirty="0">
                <a:cs typeface="+mj-cs"/>
              </a:rPr>
              <a:t> </a:t>
            </a:r>
            <a:r>
              <a:rPr lang="en-US" sz="3600" dirty="0" err="1">
                <a:cs typeface="+mj-cs"/>
              </a:rPr>
              <a:t>zakresie</a:t>
            </a:r>
            <a:r>
              <a:rPr lang="en-US" sz="3600" dirty="0">
                <a:cs typeface="+mj-cs"/>
              </a:rPr>
              <a:t> </a:t>
            </a:r>
            <a:r>
              <a:rPr lang="en-US" sz="3600" dirty="0" err="1">
                <a:cs typeface="+mj-cs"/>
              </a:rPr>
              <a:t>pisemnych</a:t>
            </a:r>
            <a:r>
              <a:rPr lang="en-US" sz="3600" dirty="0">
                <a:cs typeface="+mj-cs"/>
              </a:rPr>
              <a:t> </a:t>
            </a:r>
            <a:r>
              <a:rPr lang="en-US" sz="3600" dirty="0" err="1">
                <a:cs typeface="+mj-cs"/>
              </a:rPr>
              <a:t>sprawdzianów</a:t>
            </a:r>
            <a:r>
              <a:rPr lang="en-US" sz="3600" dirty="0">
                <a:cs typeface="+mj-cs"/>
              </a:rPr>
              <a:t> </a:t>
            </a:r>
            <a:r>
              <a:rPr lang="en-US" sz="3600" dirty="0" err="1">
                <a:cs typeface="+mj-cs"/>
              </a:rPr>
              <a:t>wiadomości</a:t>
            </a:r>
            <a:r>
              <a:rPr lang="en-US" sz="3600" dirty="0">
                <a:cs typeface="+mj-cs"/>
              </a:rPr>
              <a:t> </a:t>
            </a:r>
          </a:p>
        </p:txBody>
      </p:sp>
      <p:pic>
        <p:nvPicPr>
          <p:cNvPr id="22534" name="Picture 6" descr="MINIMALISTYCZNY Kalendarz w ramie na 2022 rok w formie plakatu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1363" y="640080"/>
            <a:ext cx="3602736" cy="3602736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</p:spPr>
      </p:pic>
      <p:pic>
        <p:nvPicPr>
          <p:cNvPr id="22532" name="Picture 4" descr="Spór o sprawdziany. Czy nauczyciel musi je wydać rodzicom?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31663" y="989828"/>
            <a:ext cx="4032277" cy="2903240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</p:spPr>
      </p:pic>
      <p:pic>
        <p:nvPicPr>
          <p:cNvPr id="22530" name="Picture 2" descr="Spór o sprawdziany. Czy nauczyciel musi je wydać rodzicom?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-46434724"/>
            <a:ext cx="28575000" cy="14644790"/>
          </a:xfrm>
          <a:prstGeom prst="rect">
            <a:avLst/>
          </a:prstGeom>
          <a:noFill/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D4B4444-2CFE-5B76-8E2A-2E95E124A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3461" y="6599862"/>
            <a:ext cx="2054530" cy="2804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2AAB8AA0-1558-4F8A-9A8A-B59E5FD3C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a14="http://schemas.microsoft.com/office/drawing/2010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ounded Rectangle 16">
            <a:extLst>
              <a:ext uri="{FF2B5EF4-FFF2-40B4-BE49-F238E27FC236}">
                <a16:creationId xmlns:a16="http://schemas.microsoft.com/office/drawing/2014/main" id="{31D634C1-9DA0-4CC5-A1F4-E9582E08C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8229" y="643464"/>
            <a:ext cx="8195711" cy="3599352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84BE2D0-EE20-401F-900F-F5655425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 bwMode="white">
          <a:xfrm>
            <a:off x="0" y="4525094"/>
            <a:ext cx="9152363" cy="2344057"/>
            <a:chOff x="0" y="4525094"/>
            <a:chExt cx="12203151" cy="2344057"/>
          </a:xfrm>
        </p:grpSpPr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B075CAB6-1805-43DA-A4CD-28EE4A4A2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0" y="4525094"/>
              <a:ext cx="12192000" cy="2332906"/>
            </a:xfrm>
            <a:custGeom>
              <a:avLst/>
              <a:gdLst>
                <a:gd name="connsiteX0" fmla="*/ 0 w 12192000"/>
                <a:gd name="connsiteY0" fmla="*/ 0 h 2332906"/>
                <a:gd name="connsiteX1" fmla="*/ 1996017 w 12192000"/>
                <a:gd name="connsiteY1" fmla="*/ 0 h 2332906"/>
                <a:gd name="connsiteX2" fmla="*/ 2377017 w 12192000"/>
                <a:gd name="connsiteY2" fmla="*/ 263783 h 2332906"/>
                <a:gd name="connsiteX3" fmla="*/ 2385484 w 12192000"/>
                <a:gd name="connsiteY3" fmla="*/ 266713 h 2332906"/>
                <a:gd name="connsiteX4" fmla="*/ 2398184 w 12192000"/>
                <a:gd name="connsiteY4" fmla="*/ 271110 h 2332906"/>
                <a:gd name="connsiteX5" fmla="*/ 2410883 w 12192000"/>
                <a:gd name="connsiteY5" fmla="*/ 275506 h 2332906"/>
                <a:gd name="connsiteX6" fmla="*/ 2421467 w 12192000"/>
                <a:gd name="connsiteY6" fmla="*/ 275506 h 2332906"/>
                <a:gd name="connsiteX7" fmla="*/ 2434167 w 12192000"/>
                <a:gd name="connsiteY7" fmla="*/ 275506 h 2332906"/>
                <a:gd name="connsiteX8" fmla="*/ 2444750 w 12192000"/>
                <a:gd name="connsiteY8" fmla="*/ 271110 h 2332906"/>
                <a:gd name="connsiteX9" fmla="*/ 2457450 w 12192000"/>
                <a:gd name="connsiteY9" fmla="*/ 266713 h 2332906"/>
                <a:gd name="connsiteX10" fmla="*/ 2465917 w 12192000"/>
                <a:gd name="connsiteY10" fmla="*/ 263783 h 2332906"/>
                <a:gd name="connsiteX11" fmla="*/ 2846917 w 12192000"/>
                <a:gd name="connsiteY11" fmla="*/ 0 h 2332906"/>
                <a:gd name="connsiteX12" fmla="*/ 12192000 w 12192000"/>
                <a:gd name="connsiteY12" fmla="*/ 0 h 2332906"/>
                <a:gd name="connsiteX13" fmla="*/ 12192000 w 12192000"/>
                <a:gd name="connsiteY13" fmla="*/ 2332906 h 2332906"/>
                <a:gd name="connsiteX14" fmla="*/ 0 w 12192000"/>
                <a:gd name="connsiteY14" fmla="*/ 2332906 h 233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332906">
                  <a:moveTo>
                    <a:pt x="0" y="0"/>
                  </a:moveTo>
                  <a:lnTo>
                    <a:pt x="1996017" y="0"/>
                  </a:lnTo>
                  <a:lnTo>
                    <a:pt x="2377017" y="263783"/>
                  </a:lnTo>
                  <a:lnTo>
                    <a:pt x="2385484" y="266713"/>
                  </a:lnTo>
                  <a:lnTo>
                    <a:pt x="2398184" y="271110"/>
                  </a:lnTo>
                  <a:lnTo>
                    <a:pt x="2410883" y="275506"/>
                  </a:lnTo>
                  <a:lnTo>
                    <a:pt x="2421467" y="275506"/>
                  </a:lnTo>
                  <a:lnTo>
                    <a:pt x="2434167" y="275506"/>
                  </a:lnTo>
                  <a:lnTo>
                    <a:pt x="2444750" y="271110"/>
                  </a:lnTo>
                  <a:lnTo>
                    <a:pt x="2457450" y="266713"/>
                  </a:lnTo>
                  <a:lnTo>
                    <a:pt x="2465917" y="263783"/>
                  </a:lnTo>
                  <a:lnTo>
                    <a:pt x="2846917" y="0"/>
                  </a:lnTo>
                  <a:lnTo>
                    <a:pt x="12192000" y="0"/>
                  </a:lnTo>
                  <a:lnTo>
                    <a:pt x="12192000" y="2332906"/>
                  </a:lnTo>
                  <a:lnTo>
                    <a:pt x="0" y="2332906"/>
                  </a:lnTo>
                  <a:close/>
                </a:path>
              </a:pathLst>
            </a:custGeom>
            <a:solidFill>
              <a:schemeClr val="bg1">
                <a:lumMod val="85000"/>
                <a:lumOff val="1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Isosceles Triangle 78">
              <a:extLst>
                <a:ext uri="{FF2B5EF4-FFF2-40B4-BE49-F238E27FC236}">
                  <a16:creationId xmlns:a16="http://schemas.microsoft.com/office/drawing/2014/main" id="{19659B28-4B4E-4769-8B48-F5BB8F38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 flipH="1">
              <a:off x="3820" y="4536245"/>
              <a:ext cx="5660999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D9D30D2A-33E0-4A34-BC9E-C68928F9E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4813714" y="4536245"/>
              <a:ext cx="7389437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86B8800A-A021-6DBF-586D-454E3BA48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1" y="5920131"/>
            <a:ext cx="7929000" cy="77952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pl-PL" sz="3600" dirty="0">
                <a:cs typeface="+mj-cs"/>
              </a:rPr>
              <a:t>8. Rozwijania własnych zainteresowań i zdolności na zajęciach lekcyjnych i pozalekcyjnych.</a:t>
            </a:r>
          </a:p>
        </p:txBody>
      </p:sp>
      <p:pic>
        <p:nvPicPr>
          <p:cNvPr id="1028" name="Picture 4" descr="Wzgardzone prawdy, zapomniane wartości | Czy katolik może być aktorem?">
            <a:extLst>
              <a:ext uri="{FF2B5EF4-FFF2-40B4-BE49-F238E27FC236}">
                <a16:creationId xmlns:a16="http://schemas.microsoft.com/office/drawing/2014/main" id="{DC087AE7-A6A4-E305-1BB5-C55E03F4B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668" y="944376"/>
            <a:ext cx="3843130" cy="29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rona główna - Chemia w probówce">
            <a:extLst>
              <a:ext uri="{FF2B5EF4-FFF2-40B4-BE49-F238E27FC236}">
                <a16:creationId xmlns:a16="http://schemas.microsoft.com/office/drawing/2014/main" id="{A7055845-87D8-E200-73A7-F8B67120B4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3592" y="1362945"/>
            <a:ext cx="3847019" cy="21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AFF8B27-B14E-0944-B333-606D387BBD31}"/>
              </a:ext>
            </a:extLst>
          </p:cNvPr>
          <p:cNvSpPr txBox="1"/>
          <p:nvPr/>
        </p:nvSpPr>
        <p:spPr>
          <a:xfrm>
            <a:off x="6957144" y="6524914"/>
            <a:ext cx="458193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7767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EEFD9D-EE65-B3DE-8343-6E1F0A510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9.Odpoczynku w czasie przerw między lekcyjnych oraz w czasie przerw świątecznych i ferii.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A5F4A5E-40CA-39E4-78C4-C80357CE6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685900"/>
            <a:ext cx="3086685" cy="205984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54168F0-A5CC-98F2-D465-32F3A9D69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981299"/>
            <a:ext cx="1714500" cy="1714500"/>
          </a:xfrm>
          <a:prstGeom prst="rect">
            <a:avLst/>
          </a:prstGeom>
        </p:spPr>
      </p:pic>
      <p:pic>
        <p:nvPicPr>
          <p:cNvPr id="2050" name="Picture 2" descr="Świąteczne tradycje – jak obchodzi się święta w różnych częściach świata? -  Podroze.se.pl">
            <a:extLst>
              <a:ext uri="{FF2B5EF4-FFF2-40B4-BE49-F238E27FC236}">
                <a16:creationId xmlns:a16="http://schemas.microsoft.com/office/drawing/2014/main" id="{622BFAC7-AC8E-FF89-39AE-D43C64C76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45958"/>
            <a:ext cx="26765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EB82925-D6ED-2FDE-C387-BAB9E115039E}"/>
              </a:ext>
            </a:extLst>
          </p:cNvPr>
          <p:cNvSpPr txBox="1"/>
          <p:nvPr/>
        </p:nvSpPr>
        <p:spPr>
          <a:xfrm>
            <a:off x="6948264" y="661878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463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B3F510-832A-9E93-E4E3-6F124DFB4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8" y="1441716"/>
            <a:ext cx="7524003" cy="970450"/>
          </a:xfrm>
        </p:spPr>
        <p:txBody>
          <a:bodyPr/>
          <a:lstStyle/>
          <a:p>
            <a:r>
              <a:rPr lang="pl-PL" dirty="0"/>
              <a:t>10.Uczestniczenia w imprezach sportowych, zajęciach rozrywkowych, wycieczkach.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A9706E3-8B77-DE5C-B577-0412A16C8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3395937"/>
            <a:ext cx="4868388" cy="242932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3A4E399-89D1-0A6B-4F8C-2D082EC24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420888"/>
            <a:ext cx="3412354" cy="223224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F76B8976-5966-4A43-3EF1-7EC4D00B39F4}"/>
              </a:ext>
            </a:extLst>
          </p:cNvPr>
          <p:cNvSpPr txBox="1"/>
          <p:nvPr/>
        </p:nvSpPr>
        <p:spPr>
          <a:xfrm>
            <a:off x="6948264" y="660408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599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2AAB8AA0-1558-4F8A-9A8A-B59E5FD3C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a14="http://schemas.microsoft.com/office/drawing/2010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F571F5A-5B47-4ED1-9A81-77E3D7FC1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 bwMode="white">
          <a:xfrm>
            <a:off x="0" y="4525094"/>
            <a:ext cx="9152363" cy="2344057"/>
            <a:chOff x="0" y="4525094"/>
            <a:chExt cx="12203151" cy="2344057"/>
          </a:xfrm>
        </p:grpSpPr>
        <p:sp>
          <p:nvSpPr>
            <p:cNvPr id="74" name="Freeform 9">
              <a:extLst>
                <a:ext uri="{FF2B5EF4-FFF2-40B4-BE49-F238E27FC236}">
                  <a16:creationId xmlns:a16="http://schemas.microsoft.com/office/drawing/2014/main" id="{0F5FD9C0-86C8-46B5-B4BF-7174981A9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0" y="4525094"/>
              <a:ext cx="12192000" cy="2332906"/>
            </a:xfrm>
            <a:custGeom>
              <a:avLst/>
              <a:gdLst>
                <a:gd name="connsiteX0" fmla="*/ 0 w 12192000"/>
                <a:gd name="connsiteY0" fmla="*/ 0 h 2332906"/>
                <a:gd name="connsiteX1" fmla="*/ 1996017 w 12192000"/>
                <a:gd name="connsiteY1" fmla="*/ 0 h 2332906"/>
                <a:gd name="connsiteX2" fmla="*/ 2377017 w 12192000"/>
                <a:gd name="connsiteY2" fmla="*/ 263783 h 2332906"/>
                <a:gd name="connsiteX3" fmla="*/ 2385484 w 12192000"/>
                <a:gd name="connsiteY3" fmla="*/ 266713 h 2332906"/>
                <a:gd name="connsiteX4" fmla="*/ 2398184 w 12192000"/>
                <a:gd name="connsiteY4" fmla="*/ 271110 h 2332906"/>
                <a:gd name="connsiteX5" fmla="*/ 2410883 w 12192000"/>
                <a:gd name="connsiteY5" fmla="*/ 275506 h 2332906"/>
                <a:gd name="connsiteX6" fmla="*/ 2421467 w 12192000"/>
                <a:gd name="connsiteY6" fmla="*/ 275506 h 2332906"/>
                <a:gd name="connsiteX7" fmla="*/ 2434167 w 12192000"/>
                <a:gd name="connsiteY7" fmla="*/ 275506 h 2332906"/>
                <a:gd name="connsiteX8" fmla="*/ 2444750 w 12192000"/>
                <a:gd name="connsiteY8" fmla="*/ 271110 h 2332906"/>
                <a:gd name="connsiteX9" fmla="*/ 2457450 w 12192000"/>
                <a:gd name="connsiteY9" fmla="*/ 266713 h 2332906"/>
                <a:gd name="connsiteX10" fmla="*/ 2465917 w 12192000"/>
                <a:gd name="connsiteY10" fmla="*/ 263783 h 2332906"/>
                <a:gd name="connsiteX11" fmla="*/ 2846917 w 12192000"/>
                <a:gd name="connsiteY11" fmla="*/ 0 h 2332906"/>
                <a:gd name="connsiteX12" fmla="*/ 12192000 w 12192000"/>
                <a:gd name="connsiteY12" fmla="*/ 0 h 2332906"/>
                <a:gd name="connsiteX13" fmla="*/ 12192000 w 12192000"/>
                <a:gd name="connsiteY13" fmla="*/ 2332906 h 2332906"/>
                <a:gd name="connsiteX14" fmla="*/ 0 w 12192000"/>
                <a:gd name="connsiteY14" fmla="*/ 2332906 h 233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332906">
                  <a:moveTo>
                    <a:pt x="0" y="0"/>
                  </a:moveTo>
                  <a:lnTo>
                    <a:pt x="1996017" y="0"/>
                  </a:lnTo>
                  <a:lnTo>
                    <a:pt x="2377017" y="263783"/>
                  </a:lnTo>
                  <a:lnTo>
                    <a:pt x="2385484" y="266713"/>
                  </a:lnTo>
                  <a:lnTo>
                    <a:pt x="2398184" y="271110"/>
                  </a:lnTo>
                  <a:lnTo>
                    <a:pt x="2410883" y="275506"/>
                  </a:lnTo>
                  <a:lnTo>
                    <a:pt x="2421467" y="275506"/>
                  </a:lnTo>
                  <a:lnTo>
                    <a:pt x="2434167" y="275506"/>
                  </a:lnTo>
                  <a:lnTo>
                    <a:pt x="2444750" y="271110"/>
                  </a:lnTo>
                  <a:lnTo>
                    <a:pt x="2457450" y="266713"/>
                  </a:lnTo>
                  <a:lnTo>
                    <a:pt x="2465917" y="263783"/>
                  </a:lnTo>
                  <a:lnTo>
                    <a:pt x="2846917" y="0"/>
                  </a:lnTo>
                  <a:lnTo>
                    <a:pt x="12192000" y="0"/>
                  </a:lnTo>
                  <a:lnTo>
                    <a:pt x="12192000" y="2332906"/>
                  </a:lnTo>
                  <a:lnTo>
                    <a:pt x="0" y="2332906"/>
                  </a:lnTo>
                  <a:close/>
                </a:path>
              </a:pathLst>
            </a:custGeom>
            <a:solidFill>
              <a:schemeClr val="bg1">
                <a:lumMod val="85000"/>
                <a:lumOff val="1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BA3C5ED0-389B-4847-A311-3DE4805B8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 flipH="1">
              <a:off x="3820" y="4536245"/>
              <a:ext cx="5660999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0C9E148B-6D52-4E09-9066-65A3303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4813714" y="4536245"/>
              <a:ext cx="7389437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E3BD5702-9F9F-3C34-7178-C403FF270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5508021"/>
            <a:ext cx="7929000" cy="77952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pl-PL">
                <a:cs typeface="+mj-cs"/>
              </a:rPr>
              <a:t>11. Uzyskania pomocy w przypadku trudności w nauce.</a:t>
            </a:r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EA8F185E-9908-E317-E360-388DC71DE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0546"/>
            <a:ext cx="5031511" cy="443290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pic>
        <p:nvPicPr>
          <p:cNvPr id="7" name="Obraz 6" descr="Obraz zawierający tekst, clipart&#10;&#10;Opis wygenerowany automatycznie">
            <a:extLst>
              <a:ext uri="{FF2B5EF4-FFF2-40B4-BE49-F238E27FC236}">
                <a16:creationId xmlns:a16="http://schemas.microsoft.com/office/drawing/2014/main" id="{1961022A-E814-659F-379A-0331C0433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732157"/>
            <a:ext cx="3590668" cy="2723778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826598A-F502-EC18-4F8D-75B025638C5E}"/>
              </a:ext>
            </a:extLst>
          </p:cNvPr>
          <p:cNvSpPr txBox="1"/>
          <p:nvPr/>
        </p:nvSpPr>
        <p:spPr>
          <a:xfrm>
            <a:off x="7128016" y="6626589"/>
            <a:ext cx="458193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551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3A19D5-35B8-3763-15FF-693F3C267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764704"/>
            <a:ext cx="7524003" cy="970450"/>
          </a:xfrm>
        </p:spPr>
        <p:txBody>
          <a:bodyPr/>
          <a:lstStyle/>
          <a:p>
            <a:r>
              <a:rPr lang="pl-PL" sz="2800" dirty="0"/>
              <a:t> 12.Korzystania pod opieką nauczycieli z pomieszczeń szkoły, sprzętu, środków</a:t>
            </a:r>
            <a:br>
              <a:rPr lang="pl-PL" sz="2800" dirty="0"/>
            </a:br>
            <a:r>
              <a:rPr lang="pl-PL" sz="2800" dirty="0"/>
              <a:t>dydaktycznych, księgozbioru biblioteki.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0F29878-9C0D-EEE7-2ED4-860728371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16832"/>
            <a:ext cx="5118725" cy="247171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F962632-A6C5-16E7-D77C-E9AE6521D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11" y="3438723"/>
            <a:ext cx="5154689" cy="3419277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95AB0E8-E878-A195-896A-367AE3D8BA8A}"/>
              </a:ext>
            </a:extLst>
          </p:cNvPr>
          <p:cNvSpPr txBox="1"/>
          <p:nvPr/>
        </p:nvSpPr>
        <p:spPr>
          <a:xfrm>
            <a:off x="53415" y="652534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9791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1E3A90-B6B2-9950-A06E-F92A7BB0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692696"/>
            <a:ext cx="7524003" cy="970450"/>
          </a:xfrm>
        </p:spPr>
        <p:txBody>
          <a:bodyPr/>
          <a:lstStyle/>
          <a:p>
            <a:r>
              <a:rPr lang="pl-PL" sz="2800" dirty="0"/>
              <a:t>13. Korzystania z opieki zdrowotnej, poradnictwa terapii pedagogicznej oraz psychologicznej</a:t>
            </a:r>
            <a:r>
              <a:rPr lang="pl-PL" dirty="0"/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A76E021-DDB5-05B5-07DA-E1C36D9A6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227684"/>
            <a:ext cx="2067251" cy="393762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D1C29BF-F106-CC37-F674-08ED63727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416" y="2780928"/>
            <a:ext cx="3465501" cy="327047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372A04B-244B-368C-E4C9-2850720EC2EC}"/>
              </a:ext>
            </a:extLst>
          </p:cNvPr>
          <p:cNvSpPr txBox="1"/>
          <p:nvPr/>
        </p:nvSpPr>
        <p:spPr>
          <a:xfrm>
            <a:off x="7020272" y="652534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463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BA4C85-BAD7-2531-0403-40E6E4723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836712"/>
            <a:ext cx="7524003" cy="970450"/>
          </a:xfrm>
        </p:spPr>
        <p:txBody>
          <a:bodyPr/>
          <a:lstStyle/>
          <a:p>
            <a:r>
              <a:rPr lang="pl-PL" sz="2800" dirty="0"/>
              <a:t>14. Udziału w organizowanych dla niego imprezach kulturalnych, sportowych</a:t>
            </a:r>
            <a:br>
              <a:rPr lang="pl-PL" sz="2800" dirty="0"/>
            </a:br>
            <a:r>
              <a:rPr lang="pl-PL" sz="2800" dirty="0"/>
              <a:t>i rozrywkowych na terenie szkoły.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924A67-D42E-C909-E381-949B4F90E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78" y="2564904"/>
            <a:ext cx="4866654" cy="301351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8FAA96F-D70C-3A08-605A-1F02F67DD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348880"/>
            <a:ext cx="2868712" cy="2948844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410CD2F-2A52-6D29-08B9-18DC0FF6E955}"/>
              </a:ext>
            </a:extLst>
          </p:cNvPr>
          <p:cNvSpPr txBox="1"/>
          <p:nvPr/>
        </p:nvSpPr>
        <p:spPr>
          <a:xfrm>
            <a:off x="7020272" y="660408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8450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4468C6-42C8-578F-1506-6BCE32ECF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980728"/>
            <a:ext cx="7524003" cy="970450"/>
          </a:xfrm>
        </p:spPr>
        <p:txBody>
          <a:bodyPr/>
          <a:lstStyle/>
          <a:p>
            <a:r>
              <a:rPr lang="pl-PL" sz="2800" dirty="0"/>
              <a:t>15. Wpływania na życie szkoły poprzez działalność samorządową oraz zrzeszania się w organizacjach działających na terenie szkoły</a:t>
            </a:r>
            <a:r>
              <a:rPr lang="pl-PL" dirty="0"/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C47E67D-A78E-CDBA-97A8-78D10EDCE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76872"/>
            <a:ext cx="4548025" cy="397207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1B47842-0B26-04FA-B626-946D35595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764" y="2995750"/>
            <a:ext cx="3876911" cy="193845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7166BFA-B3EC-0F7C-BED5-3795B2F78024}"/>
              </a:ext>
            </a:extLst>
          </p:cNvPr>
          <p:cNvSpPr txBox="1"/>
          <p:nvPr/>
        </p:nvSpPr>
        <p:spPr>
          <a:xfrm>
            <a:off x="6732240" y="6525344"/>
            <a:ext cx="45769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Źródło: szkolny statut, Google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2663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Cytat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Cyta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yta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TM03457503[[fn=Cytat]]</Template>
  <TotalTime>115</TotalTime>
  <Words>317</Words>
  <Application>Microsoft Office PowerPoint</Application>
  <PresentationFormat>Pokaz na ekranie (4:3)</PresentationFormat>
  <Paragraphs>36</Paragraphs>
  <Slides>17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Aharoni</vt:lpstr>
      <vt:lpstr>Arial</vt:lpstr>
      <vt:lpstr>Calibri</vt:lpstr>
      <vt:lpstr>Century Gothic</vt:lpstr>
      <vt:lpstr>Wingdings 2</vt:lpstr>
      <vt:lpstr>Cytat</vt:lpstr>
      <vt:lpstr>Czy znasz swoje prawa?</vt:lpstr>
      <vt:lpstr>Uczeń ma prawo do…</vt:lpstr>
      <vt:lpstr>1.Zapoznania się z programami nauczania poszczególnych przedmiotów.</vt:lpstr>
      <vt:lpstr>2. Właściwie zorganizowanego procesu kształcenia zgodnie z zasadami higieny pracy umysłowej.</vt:lpstr>
      <vt:lpstr>3. Życzliwego, podmiotowego traktowania w procesie kształcenia i wychowania.</vt:lpstr>
      <vt:lpstr>4.Opieki wychowawczej i zapewnienia warunków bezpieczeństwa.</vt:lpstr>
      <vt:lpstr>5.Swobody w wyrażaniu myśli i przekonań. </vt:lpstr>
      <vt:lpstr>6.Sprawiedliwej, umotywowanej i jawnej oceny ustalonej na podstawie znanych kryteriów</vt:lpstr>
      <vt:lpstr>7.Powiadamiania go o terminie i zakresie pisemnych sprawdzianów wiadomości </vt:lpstr>
      <vt:lpstr>8. Rozwijania własnych zainteresowań i zdolności na zajęciach lekcyjnych i pozalekcyjnych.</vt:lpstr>
      <vt:lpstr>9.Odpoczynku w czasie przerw między lekcyjnych oraz w czasie przerw świątecznych i ferii.</vt:lpstr>
      <vt:lpstr>10.Uczestniczenia w imprezach sportowych, zajęciach rozrywkowych, wycieczkach.</vt:lpstr>
      <vt:lpstr>11. Uzyskania pomocy w przypadku trudności w nauce.</vt:lpstr>
      <vt:lpstr> 12.Korzystania pod opieką nauczycieli z pomieszczeń szkoły, sprzętu, środków dydaktycznych, księgozbioru biblioteki.</vt:lpstr>
      <vt:lpstr>13. Korzystania z opieki zdrowotnej, poradnictwa terapii pedagogicznej oraz psychologicznej.</vt:lpstr>
      <vt:lpstr>14. Udziału w organizowanych dla niego imprezach kulturalnych, sportowych i rozrywkowych na terenie szkoły.</vt:lpstr>
      <vt:lpstr>15. Wpływania na życie szkoły poprzez działalność samorządową oraz zrzeszania się w organizacjach działających na terenie szkoły.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Czy znasz swoje prawa?</dc:title>
  <dc:creator>Uczen01</dc:creator>
  <cp:lastModifiedBy>wikariakm@gmail.com</cp:lastModifiedBy>
  <cp:revision>5</cp:revision>
  <dcterms:created xsi:type="dcterms:W3CDTF">2022-05-19T11:10:13Z</dcterms:created>
  <dcterms:modified xsi:type="dcterms:W3CDTF">2022-05-21T17:59:29Z</dcterms:modified>
</cp:coreProperties>
</file>